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80" r:id="rId2"/>
    <p:sldId id="395" r:id="rId3"/>
    <p:sldId id="398" r:id="rId4"/>
    <p:sldId id="399" r:id="rId5"/>
    <p:sldId id="400" r:id="rId6"/>
    <p:sldId id="401" r:id="rId7"/>
    <p:sldId id="402" r:id="rId8"/>
    <p:sldId id="403" r:id="rId9"/>
    <p:sldId id="404" r:id="rId10"/>
    <p:sldId id="405" r:id="rId11"/>
    <p:sldId id="406" r:id="rId12"/>
    <p:sldId id="407" r:id="rId13"/>
    <p:sldId id="39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p:scale>
          <a:sx n="70" d="100"/>
          <a:sy n="70" d="100"/>
        </p:scale>
        <p:origin x="-702" y="-18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4431C02-9749-41B7-925B-8A8A4A79838C}" type="datetimeFigureOut">
              <a:rPr lang="en-US" smtClean="0"/>
              <a:t>8/24/2019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A04C-7244-4F82-ADD4-836B86D445E6}" type="slidenum">
              <a:rPr lang="en-US" smtClean="0"/>
              <a:t>‹#›</a:t>
            </a:fld>
            <a:endParaRPr lang="en-US"/>
          </a:p>
        </p:txBody>
      </p:sp>
    </p:spTree>
    <p:extLst>
      <p:ext uri="{BB962C8B-B14F-4D97-AF65-F5344CB8AC3E}">
        <p14:creationId xmlns:p14="http://schemas.microsoft.com/office/powerpoint/2010/main" val="3222230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31C02-9749-41B7-925B-8A8A4A79838C}" type="datetimeFigureOut">
              <a:rPr lang="en-US" smtClean="0"/>
              <a:t>8/24/2019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A04C-7244-4F82-ADD4-836B86D445E6}" type="slidenum">
              <a:rPr lang="en-US" smtClean="0"/>
              <a:t>‹#›</a:t>
            </a:fld>
            <a:endParaRPr lang="en-US"/>
          </a:p>
        </p:txBody>
      </p:sp>
    </p:spTree>
    <p:extLst>
      <p:ext uri="{BB962C8B-B14F-4D97-AF65-F5344CB8AC3E}">
        <p14:creationId xmlns:p14="http://schemas.microsoft.com/office/powerpoint/2010/main" val="2148806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31C02-9749-41B7-925B-8A8A4A79838C}" type="datetimeFigureOut">
              <a:rPr lang="en-US" smtClean="0"/>
              <a:t>8/24/2019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A04C-7244-4F82-ADD4-836B86D445E6}" type="slidenum">
              <a:rPr lang="en-US" smtClean="0"/>
              <a:t>‹#›</a:t>
            </a:fld>
            <a:endParaRPr lang="en-US"/>
          </a:p>
        </p:txBody>
      </p:sp>
    </p:spTree>
    <p:extLst>
      <p:ext uri="{BB962C8B-B14F-4D97-AF65-F5344CB8AC3E}">
        <p14:creationId xmlns:p14="http://schemas.microsoft.com/office/powerpoint/2010/main" val="290907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31C02-9749-41B7-925B-8A8A4A79838C}" type="datetimeFigureOut">
              <a:rPr lang="en-US" smtClean="0"/>
              <a:t>8/24/2019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A04C-7244-4F82-ADD4-836B86D445E6}" type="slidenum">
              <a:rPr lang="en-US" smtClean="0"/>
              <a:t>‹#›</a:t>
            </a:fld>
            <a:endParaRPr lang="en-US"/>
          </a:p>
        </p:txBody>
      </p:sp>
    </p:spTree>
    <p:extLst>
      <p:ext uri="{BB962C8B-B14F-4D97-AF65-F5344CB8AC3E}">
        <p14:creationId xmlns:p14="http://schemas.microsoft.com/office/powerpoint/2010/main" val="2082838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4431C02-9749-41B7-925B-8A8A4A79838C}" type="datetimeFigureOut">
              <a:rPr lang="en-US" smtClean="0"/>
              <a:t>8/24/2019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A04C-7244-4F82-ADD4-836B86D445E6}" type="slidenum">
              <a:rPr lang="en-US" smtClean="0"/>
              <a:t>‹#›</a:t>
            </a:fld>
            <a:endParaRPr lang="en-US"/>
          </a:p>
        </p:txBody>
      </p:sp>
    </p:spTree>
    <p:extLst>
      <p:ext uri="{BB962C8B-B14F-4D97-AF65-F5344CB8AC3E}">
        <p14:creationId xmlns:p14="http://schemas.microsoft.com/office/powerpoint/2010/main" val="3671849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431C02-9749-41B7-925B-8A8A4A79838C}" type="datetimeFigureOut">
              <a:rPr lang="en-US" smtClean="0"/>
              <a:t>8/24/2019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2AA04C-7244-4F82-ADD4-836B86D445E6}" type="slidenum">
              <a:rPr lang="en-US" smtClean="0"/>
              <a:t>‹#›</a:t>
            </a:fld>
            <a:endParaRPr lang="en-US"/>
          </a:p>
        </p:txBody>
      </p:sp>
    </p:spTree>
    <p:extLst>
      <p:ext uri="{BB962C8B-B14F-4D97-AF65-F5344CB8AC3E}">
        <p14:creationId xmlns:p14="http://schemas.microsoft.com/office/powerpoint/2010/main" val="1032753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431C02-9749-41B7-925B-8A8A4A79838C}" type="datetimeFigureOut">
              <a:rPr lang="en-US" smtClean="0"/>
              <a:t>8/24/2019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2AA04C-7244-4F82-ADD4-836B86D445E6}" type="slidenum">
              <a:rPr lang="en-US" smtClean="0"/>
              <a:t>‹#›</a:t>
            </a:fld>
            <a:endParaRPr lang="en-US"/>
          </a:p>
        </p:txBody>
      </p:sp>
    </p:spTree>
    <p:extLst>
      <p:ext uri="{BB962C8B-B14F-4D97-AF65-F5344CB8AC3E}">
        <p14:creationId xmlns:p14="http://schemas.microsoft.com/office/powerpoint/2010/main" val="421248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431C02-9749-41B7-925B-8A8A4A79838C}" type="datetimeFigureOut">
              <a:rPr lang="en-US" smtClean="0"/>
              <a:t>8/24/2019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2AA04C-7244-4F82-ADD4-836B86D445E6}" type="slidenum">
              <a:rPr lang="en-US" smtClean="0"/>
              <a:t>‹#›</a:t>
            </a:fld>
            <a:endParaRPr lang="en-US"/>
          </a:p>
        </p:txBody>
      </p:sp>
    </p:spTree>
    <p:extLst>
      <p:ext uri="{BB962C8B-B14F-4D97-AF65-F5344CB8AC3E}">
        <p14:creationId xmlns:p14="http://schemas.microsoft.com/office/powerpoint/2010/main" val="3355738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431C02-9749-41B7-925B-8A8A4A79838C}" type="datetimeFigureOut">
              <a:rPr lang="en-US" smtClean="0"/>
              <a:t>8/24/2019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2AA04C-7244-4F82-ADD4-836B86D445E6}" type="slidenum">
              <a:rPr lang="en-US" smtClean="0"/>
              <a:t>‹#›</a:t>
            </a:fld>
            <a:endParaRPr lang="en-US"/>
          </a:p>
        </p:txBody>
      </p:sp>
    </p:spTree>
    <p:extLst>
      <p:ext uri="{BB962C8B-B14F-4D97-AF65-F5344CB8AC3E}">
        <p14:creationId xmlns:p14="http://schemas.microsoft.com/office/powerpoint/2010/main" val="981007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4431C02-9749-41B7-925B-8A8A4A79838C}" type="datetimeFigureOut">
              <a:rPr lang="en-US" smtClean="0"/>
              <a:t>8/24/2019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2AA04C-7244-4F82-ADD4-836B86D445E6}" type="slidenum">
              <a:rPr lang="en-US" smtClean="0"/>
              <a:t>‹#›</a:t>
            </a:fld>
            <a:endParaRPr lang="en-US"/>
          </a:p>
        </p:txBody>
      </p:sp>
    </p:spTree>
    <p:extLst>
      <p:ext uri="{BB962C8B-B14F-4D97-AF65-F5344CB8AC3E}">
        <p14:creationId xmlns:p14="http://schemas.microsoft.com/office/powerpoint/2010/main" val="3278067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4431C02-9749-41B7-925B-8A8A4A79838C}" type="datetimeFigureOut">
              <a:rPr lang="en-US" smtClean="0"/>
              <a:t>8/24/2019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2AA04C-7244-4F82-ADD4-836B86D445E6}" type="slidenum">
              <a:rPr lang="en-US" smtClean="0"/>
              <a:t>‹#›</a:t>
            </a:fld>
            <a:endParaRPr lang="en-US"/>
          </a:p>
        </p:txBody>
      </p:sp>
    </p:spTree>
    <p:extLst>
      <p:ext uri="{BB962C8B-B14F-4D97-AF65-F5344CB8AC3E}">
        <p14:creationId xmlns:p14="http://schemas.microsoft.com/office/powerpoint/2010/main" val="1393007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431C02-9749-41B7-925B-8A8A4A79838C}" type="datetimeFigureOut">
              <a:rPr lang="en-US" smtClean="0"/>
              <a:t>8/24/2019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2AA04C-7244-4F82-ADD4-836B86D445E6}" type="slidenum">
              <a:rPr lang="en-US" smtClean="0"/>
              <a:t>‹#›</a:t>
            </a:fld>
            <a:endParaRPr lang="en-US"/>
          </a:p>
        </p:txBody>
      </p:sp>
    </p:spTree>
    <p:extLst>
      <p:ext uri="{BB962C8B-B14F-4D97-AF65-F5344CB8AC3E}">
        <p14:creationId xmlns:p14="http://schemas.microsoft.com/office/powerpoint/2010/main" val="137060493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0.jpe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2F77AF66-CB87-4CB4-898F-A11262B3C4D6}"/>
              </a:ext>
            </a:extLst>
          </p:cNvPr>
          <p:cNvSpPr txBox="1">
            <a:spLocks/>
          </p:cNvSpPr>
          <p:nvPr/>
        </p:nvSpPr>
        <p:spPr>
          <a:xfrm>
            <a:off x="3587026" y="1685190"/>
            <a:ext cx="6580551" cy="85469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smtClean="0"/>
              <a:t>Digital Media Plan for the Activation Campaign</a:t>
            </a:r>
          </a:p>
          <a:p>
            <a:endParaRPr lang="en-US" dirty="0"/>
          </a:p>
          <a:p>
            <a:pPr marL="571500" indent="-571500">
              <a:buFontTx/>
              <a:buChar char="-"/>
            </a:pPr>
            <a:r>
              <a:rPr lang="en-US" b="1" dirty="0" smtClean="0"/>
              <a:t>Colombo </a:t>
            </a:r>
          </a:p>
          <a:p>
            <a:pPr marL="571500" indent="-571500">
              <a:buFontTx/>
              <a:buChar char="-"/>
            </a:pPr>
            <a:r>
              <a:rPr lang="en-US" b="1" dirty="0" smtClean="0"/>
              <a:t>Galle</a:t>
            </a:r>
          </a:p>
          <a:p>
            <a:pPr marL="571500" indent="-571500">
              <a:buFontTx/>
              <a:buChar char="-"/>
            </a:pPr>
            <a:r>
              <a:rPr lang="en-US" b="1" dirty="0" err="1" smtClean="0"/>
              <a:t>Kurunegala</a:t>
            </a:r>
            <a:r>
              <a:rPr lang="en-US" b="1" dirty="0" smtClean="0"/>
              <a:t> </a:t>
            </a:r>
          </a:p>
          <a:p>
            <a:endParaRPr lang="en-US" dirty="0"/>
          </a:p>
        </p:txBody>
      </p:sp>
    </p:spTree>
    <p:extLst>
      <p:ext uri="{BB962C8B-B14F-4D97-AF65-F5344CB8AC3E}">
        <p14:creationId xmlns:p14="http://schemas.microsoft.com/office/powerpoint/2010/main" val="15547301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FF5A9180-DF8C-4E79-9B63-0D125CCEDE07}"/>
              </a:ext>
            </a:extLst>
          </p:cNvPr>
          <p:cNvSpPr txBox="1"/>
          <p:nvPr/>
        </p:nvSpPr>
        <p:spPr>
          <a:xfrm>
            <a:off x="243416" y="0"/>
            <a:ext cx="7446559" cy="707886"/>
          </a:xfrm>
          <a:prstGeom prst="rect">
            <a:avLst/>
          </a:prstGeom>
          <a:noFill/>
        </p:spPr>
        <p:txBody>
          <a:bodyPr wrap="square" rtlCol="0">
            <a:spAutoFit/>
          </a:bodyPr>
          <a:lstStyle/>
          <a:p>
            <a:r>
              <a:rPr lang="en-US" sz="4000" b="1" dirty="0" smtClean="0"/>
              <a:t>Pre  Event </a:t>
            </a:r>
          </a:p>
        </p:txBody>
      </p:sp>
      <p:sp>
        <p:nvSpPr>
          <p:cNvPr id="2" name="TextBox 1"/>
          <p:cNvSpPr txBox="1"/>
          <p:nvPr/>
        </p:nvSpPr>
        <p:spPr>
          <a:xfrm>
            <a:off x="243417" y="801141"/>
            <a:ext cx="2906973" cy="1200329"/>
          </a:xfrm>
          <a:prstGeom prst="rect">
            <a:avLst/>
          </a:prstGeom>
          <a:noFill/>
        </p:spPr>
        <p:txBody>
          <a:bodyPr wrap="square" rtlCol="0">
            <a:spAutoFit/>
          </a:bodyPr>
          <a:lstStyle/>
          <a:p>
            <a:r>
              <a:rPr lang="en-US" b="1" dirty="0" smtClean="0"/>
              <a:t>Community pages </a:t>
            </a:r>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endParaRPr lang="en-US" dirty="0" smtClean="0"/>
          </a:p>
        </p:txBody>
      </p:sp>
      <p:sp>
        <p:nvSpPr>
          <p:cNvPr id="14" name="TextBox 13"/>
          <p:cNvSpPr txBox="1"/>
          <p:nvPr/>
        </p:nvSpPr>
        <p:spPr>
          <a:xfrm>
            <a:off x="498207" y="2568978"/>
            <a:ext cx="5577322" cy="3139321"/>
          </a:xfrm>
          <a:prstGeom prst="rect">
            <a:avLst/>
          </a:prstGeom>
          <a:noFill/>
        </p:spPr>
        <p:txBody>
          <a:bodyPr wrap="square" rtlCol="0">
            <a:spAutoFit/>
          </a:bodyPr>
          <a:lstStyle/>
          <a:p>
            <a:pPr marL="285750" indent="-285750">
              <a:buFont typeface="Wingdings" pitchFamily="2" charset="2"/>
              <a:buChar char="Ø"/>
            </a:pPr>
            <a:r>
              <a:rPr lang="en-US" dirty="0" smtClean="0"/>
              <a:t>Two posts per week will be posted on community pages and will be boosted above mentioned target audiences</a:t>
            </a:r>
          </a:p>
          <a:p>
            <a:pPr marL="285750" indent="-285750">
              <a:buFont typeface="Wingdings" pitchFamily="2" charset="2"/>
              <a:buChar char="Ø"/>
            </a:pPr>
            <a:endParaRPr lang="en-US" dirty="0"/>
          </a:p>
          <a:p>
            <a:pPr marL="285750" indent="-285750">
              <a:buFont typeface="Wingdings" pitchFamily="2" charset="2"/>
              <a:buChar char="Ø"/>
            </a:pPr>
            <a:r>
              <a:rPr lang="en-US" dirty="0" smtClean="0"/>
              <a:t>Event page will be shared from community page </a:t>
            </a:r>
          </a:p>
          <a:p>
            <a:r>
              <a:rPr lang="en-US" dirty="0" smtClean="0"/>
              <a:t> </a:t>
            </a:r>
            <a:endParaRPr lang="en-US" dirty="0"/>
          </a:p>
          <a:p>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1017" y="3528637"/>
            <a:ext cx="2590087" cy="28700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4162" y="2568978"/>
            <a:ext cx="2369165" cy="26290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1833" y="758753"/>
            <a:ext cx="2080376" cy="2563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21920" y="382052"/>
            <a:ext cx="1676739" cy="2038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74581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FF5A9180-DF8C-4E79-9B63-0D125CCEDE07}"/>
              </a:ext>
            </a:extLst>
          </p:cNvPr>
          <p:cNvSpPr txBox="1"/>
          <p:nvPr/>
        </p:nvSpPr>
        <p:spPr>
          <a:xfrm>
            <a:off x="243416" y="0"/>
            <a:ext cx="7446559" cy="707886"/>
          </a:xfrm>
          <a:prstGeom prst="rect">
            <a:avLst/>
          </a:prstGeom>
          <a:noFill/>
        </p:spPr>
        <p:txBody>
          <a:bodyPr wrap="square" rtlCol="0">
            <a:spAutoFit/>
          </a:bodyPr>
          <a:lstStyle/>
          <a:p>
            <a:r>
              <a:rPr lang="en-US" sz="4000" b="1" dirty="0" smtClean="0"/>
              <a:t>Pre  Event </a:t>
            </a:r>
          </a:p>
        </p:txBody>
      </p:sp>
      <p:sp>
        <p:nvSpPr>
          <p:cNvPr id="2" name="TextBox 1"/>
          <p:cNvSpPr txBox="1"/>
          <p:nvPr/>
        </p:nvSpPr>
        <p:spPr>
          <a:xfrm>
            <a:off x="270713" y="801141"/>
            <a:ext cx="2906973" cy="1200329"/>
          </a:xfrm>
          <a:prstGeom prst="rect">
            <a:avLst/>
          </a:prstGeom>
          <a:noFill/>
        </p:spPr>
        <p:txBody>
          <a:bodyPr wrap="square" rtlCol="0">
            <a:spAutoFit/>
          </a:bodyPr>
          <a:lstStyle/>
          <a:p>
            <a:r>
              <a:rPr lang="en-US" b="1" dirty="0" smtClean="0"/>
              <a:t>SMS Marketing </a:t>
            </a:r>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endParaRPr lang="en-US" dirty="0" smtClean="0"/>
          </a:p>
        </p:txBody>
      </p:sp>
      <p:sp>
        <p:nvSpPr>
          <p:cNvPr id="14" name="TextBox 13"/>
          <p:cNvSpPr txBox="1"/>
          <p:nvPr/>
        </p:nvSpPr>
        <p:spPr>
          <a:xfrm>
            <a:off x="921287" y="2632465"/>
            <a:ext cx="5056432" cy="2585323"/>
          </a:xfrm>
          <a:prstGeom prst="rect">
            <a:avLst/>
          </a:prstGeom>
          <a:noFill/>
        </p:spPr>
        <p:txBody>
          <a:bodyPr wrap="square" rtlCol="0">
            <a:spAutoFit/>
          </a:bodyPr>
          <a:lstStyle/>
          <a:p>
            <a:pPr marL="285750" indent="-285750">
              <a:buFont typeface="Wingdings" pitchFamily="2" charset="2"/>
              <a:buChar char="Ø"/>
            </a:pPr>
            <a:r>
              <a:rPr lang="en-US" dirty="0" smtClean="0"/>
              <a:t> Geo fence – SMS campaign will be blasted before two days for the event .  People who in the TG lives in 10 K radius will be targeted for this pre SMS campaign. </a:t>
            </a:r>
          </a:p>
          <a:p>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p:txBody>
      </p:sp>
      <p:pic>
        <p:nvPicPr>
          <p:cNvPr id="11" name="Picture 11" descr="Image result for sms  marketing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4735" y="2274426"/>
            <a:ext cx="4069567" cy="2732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65939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FF5A9180-DF8C-4E79-9B63-0D125CCEDE07}"/>
              </a:ext>
            </a:extLst>
          </p:cNvPr>
          <p:cNvSpPr txBox="1"/>
          <p:nvPr/>
        </p:nvSpPr>
        <p:spPr>
          <a:xfrm>
            <a:off x="243417" y="93255"/>
            <a:ext cx="7446559" cy="707886"/>
          </a:xfrm>
          <a:prstGeom prst="rect">
            <a:avLst/>
          </a:prstGeom>
          <a:noFill/>
        </p:spPr>
        <p:txBody>
          <a:bodyPr wrap="square" rtlCol="0">
            <a:spAutoFit/>
          </a:bodyPr>
          <a:lstStyle/>
          <a:p>
            <a:r>
              <a:rPr lang="en-US" sz="4000" b="1" dirty="0" smtClean="0"/>
              <a:t>Event Day </a:t>
            </a:r>
          </a:p>
        </p:txBody>
      </p:sp>
      <p:sp>
        <p:nvSpPr>
          <p:cNvPr id="2" name="TextBox 1"/>
          <p:cNvSpPr txBox="1"/>
          <p:nvPr/>
        </p:nvSpPr>
        <p:spPr>
          <a:xfrm>
            <a:off x="243417" y="801141"/>
            <a:ext cx="7644989" cy="646331"/>
          </a:xfrm>
          <a:prstGeom prst="rect">
            <a:avLst/>
          </a:prstGeom>
          <a:noFill/>
        </p:spPr>
        <p:txBody>
          <a:bodyPr wrap="square" rtlCol="0">
            <a:spAutoFit/>
          </a:bodyPr>
          <a:lstStyle/>
          <a:p>
            <a:r>
              <a:rPr lang="en-US" b="1" dirty="0" smtClean="0"/>
              <a:t>Social Media Channels / Influencers / Community pages / SMS marketing  </a:t>
            </a:r>
            <a:endParaRPr lang="en-US" dirty="0" smtClean="0"/>
          </a:p>
          <a:p>
            <a:endParaRPr lang="en-US" dirty="0" smtClean="0"/>
          </a:p>
        </p:txBody>
      </p:sp>
      <p:pic>
        <p:nvPicPr>
          <p:cNvPr id="6" name="Picture 5" descr="Image result for facebook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34060" y="251717"/>
            <a:ext cx="707391" cy="70739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Image result for instagram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51435" y="210773"/>
            <a:ext cx="798847" cy="797849"/>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511854" y="1665836"/>
            <a:ext cx="5577322" cy="8679299"/>
          </a:xfrm>
          <a:prstGeom prst="rect">
            <a:avLst/>
          </a:prstGeom>
          <a:noFill/>
        </p:spPr>
        <p:txBody>
          <a:bodyPr wrap="square" rtlCol="0">
            <a:spAutoFit/>
          </a:bodyPr>
          <a:lstStyle/>
          <a:p>
            <a:pPr marL="285750" indent="-285750">
              <a:buFont typeface="Wingdings" pitchFamily="2" charset="2"/>
              <a:buChar char="Ø"/>
            </a:pPr>
            <a:r>
              <a:rPr lang="en-US" b="1" dirty="0" smtClean="0"/>
              <a:t>10 posts and images of the event will be put to the event page </a:t>
            </a:r>
          </a:p>
          <a:p>
            <a:pPr marL="285750" indent="-285750">
              <a:buFont typeface="Wingdings" pitchFamily="2" charset="2"/>
              <a:buChar char="Ø"/>
            </a:pPr>
            <a:endParaRPr lang="en-US" b="1" dirty="0"/>
          </a:p>
          <a:p>
            <a:pPr marL="285750" indent="-285750">
              <a:buFont typeface="Wingdings" pitchFamily="2" charset="2"/>
              <a:buChar char="Ø"/>
            </a:pPr>
            <a:r>
              <a:rPr lang="en-US" b="1" dirty="0" smtClean="0"/>
              <a:t>Influencers will put 10 sec video clips to invite fans to come to the event </a:t>
            </a:r>
          </a:p>
          <a:p>
            <a:pPr marL="285750" indent="-285750">
              <a:buFont typeface="Wingdings" pitchFamily="2" charset="2"/>
              <a:buChar char="Ø"/>
            </a:pPr>
            <a:endParaRPr lang="en-US" b="1" dirty="0"/>
          </a:p>
          <a:p>
            <a:pPr marL="285750" indent="-285750">
              <a:buFont typeface="Wingdings" pitchFamily="2" charset="2"/>
              <a:buChar char="Ø"/>
            </a:pPr>
            <a:r>
              <a:rPr lang="en-US" b="1" dirty="0" smtClean="0"/>
              <a:t>03 influencer will participate to the event they will post </a:t>
            </a:r>
            <a:r>
              <a:rPr lang="en-US" b="1" dirty="0" err="1" smtClean="0"/>
              <a:t>pics</a:t>
            </a:r>
            <a:r>
              <a:rPr lang="en-US" b="1" dirty="0" smtClean="0"/>
              <a:t> on the event page</a:t>
            </a:r>
          </a:p>
          <a:p>
            <a:pPr marL="285750" indent="-285750">
              <a:buFont typeface="Wingdings" pitchFamily="2" charset="2"/>
              <a:buChar char="Ø"/>
            </a:pPr>
            <a:endParaRPr lang="en-US" b="1" dirty="0"/>
          </a:p>
          <a:p>
            <a:pPr marL="285750" indent="-285750">
              <a:buFont typeface="Wingdings" pitchFamily="2" charset="2"/>
              <a:buChar char="Ø"/>
            </a:pPr>
            <a:r>
              <a:rPr lang="en-US" b="1" dirty="0" smtClean="0"/>
              <a:t>Ashen </a:t>
            </a:r>
            <a:r>
              <a:rPr lang="en-US" b="1" dirty="0" err="1" smtClean="0"/>
              <a:t>vlog</a:t>
            </a:r>
            <a:r>
              <a:rPr lang="en-US" b="1" dirty="0" smtClean="0"/>
              <a:t> will cover the event and it will be live on Ashen </a:t>
            </a:r>
            <a:r>
              <a:rPr lang="en-US" b="1" dirty="0" err="1" smtClean="0"/>
              <a:t>vlog</a:t>
            </a:r>
            <a:r>
              <a:rPr lang="en-US" b="1" dirty="0" smtClean="0"/>
              <a:t> FB page </a:t>
            </a:r>
          </a:p>
          <a:p>
            <a:pPr marL="285750" indent="-285750">
              <a:buFont typeface="Wingdings" pitchFamily="2" charset="2"/>
              <a:buChar char="Ø"/>
            </a:pPr>
            <a:endParaRPr lang="en-US" b="1" dirty="0"/>
          </a:p>
          <a:p>
            <a:pPr marL="285750" indent="-285750">
              <a:buFont typeface="Wingdings" pitchFamily="2" charset="2"/>
              <a:buChar char="Ø"/>
            </a:pPr>
            <a:r>
              <a:rPr lang="en-US" b="1" dirty="0" smtClean="0"/>
              <a:t>Live streaming on the event page </a:t>
            </a:r>
          </a:p>
          <a:p>
            <a:pPr marL="285750" indent="-285750">
              <a:buFont typeface="Wingdings" pitchFamily="2" charset="2"/>
              <a:buChar char="Ø"/>
            </a:pPr>
            <a:endParaRPr lang="en-US" b="1" dirty="0"/>
          </a:p>
          <a:p>
            <a:pPr marL="285750" indent="-285750">
              <a:buFont typeface="Wingdings" pitchFamily="2" charset="2"/>
              <a:buChar char="Ø"/>
            </a:pPr>
            <a:r>
              <a:rPr lang="en-US" b="1" dirty="0" smtClean="0"/>
              <a:t>Real time targeting SMS campaign will be run to get more people to the event </a:t>
            </a:r>
          </a:p>
          <a:p>
            <a:r>
              <a:rPr lang="en-US" dirty="0"/>
              <a:t> </a:t>
            </a:r>
            <a:r>
              <a:rPr lang="en-US" dirty="0" smtClean="0"/>
              <a:t>     </a:t>
            </a:r>
          </a:p>
          <a:p>
            <a:r>
              <a:rPr lang="en-US" dirty="0"/>
              <a:t> </a:t>
            </a:r>
            <a:r>
              <a:rPr lang="en-US" dirty="0" smtClean="0"/>
              <a:t>     </a:t>
            </a:r>
            <a:endParaRPr lang="en-US" dirty="0"/>
          </a:p>
          <a:p>
            <a:endParaRPr lang="en-US" dirty="0" smtClean="0"/>
          </a:p>
          <a:p>
            <a:endParaRPr lang="en-US" dirty="0" smtClean="0"/>
          </a:p>
          <a:p>
            <a:r>
              <a:rPr lang="en-US" dirty="0" smtClean="0"/>
              <a:t> </a:t>
            </a:r>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endParaRPr lang="en-US" dirty="0"/>
          </a:p>
          <a:p>
            <a:endParaRPr lang="en-US" dirty="0" smtClean="0"/>
          </a:p>
        </p:txBody>
      </p:sp>
      <p:pic>
        <p:nvPicPr>
          <p:cNvPr id="3074" name="Picture 2" descr="Image result for facebook events 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4750" y="1434293"/>
            <a:ext cx="4767578" cy="173552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2162" y="3265351"/>
            <a:ext cx="1075656" cy="1039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294340" y="3265351"/>
            <a:ext cx="948769" cy="101511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0" descr="Related imag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44181" y="4455291"/>
            <a:ext cx="1728716" cy="183491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4781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36024" y="3349994"/>
            <a:ext cx="3370997" cy="523220"/>
          </a:xfrm>
          <a:prstGeom prst="rect">
            <a:avLst/>
          </a:prstGeom>
          <a:noFill/>
        </p:spPr>
        <p:txBody>
          <a:bodyPr wrap="square" rtlCol="0">
            <a:spAutoFit/>
          </a:bodyPr>
          <a:lstStyle/>
          <a:p>
            <a:r>
              <a:rPr lang="en-US" sz="2800" dirty="0" smtClean="0"/>
              <a:t>Thank You </a:t>
            </a:r>
            <a:r>
              <a:rPr lang="en-US" sz="2800" dirty="0" smtClean="0">
                <a:sym typeface="Wingdings" pitchFamily="2" charset="2"/>
              </a:rPr>
              <a:t> </a:t>
            </a:r>
            <a:endParaRPr lang="en-US" sz="2800" dirty="0"/>
          </a:p>
        </p:txBody>
      </p:sp>
    </p:spTree>
    <p:extLst>
      <p:ext uri="{BB962C8B-B14F-4D97-AF65-F5344CB8AC3E}">
        <p14:creationId xmlns:p14="http://schemas.microsoft.com/office/powerpoint/2010/main" val="24205895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FF5A9180-DF8C-4E79-9B63-0D125CCEDE07}"/>
              </a:ext>
            </a:extLst>
          </p:cNvPr>
          <p:cNvSpPr txBox="1"/>
          <p:nvPr/>
        </p:nvSpPr>
        <p:spPr>
          <a:xfrm>
            <a:off x="243417" y="93255"/>
            <a:ext cx="7446559" cy="707886"/>
          </a:xfrm>
          <a:prstGeom prst="rect">
            <a:avLst/>
          </a:prstGeom>
          <a:noFill/>
        </p:spPr>
        <p:txBody>
          <a:bodyPr wrap="square" rtlCol="0">
            <a:spAutoFit/>
          </a:bodyPr>
          <a:lstStyle/>
          <a:p>
            <a:r>
              <a:rPr lang="en-US" sz="4000" b="1" dirty="0" smtClean="0"/>
              <a:t>Digital Media Vehicles </a:t>
            </a:r>
          </a:p>
        </p:txBody>
      </p:sp>
      <p:sp>
        <p:nvSpPr>
          <p:cNvPr id="2" name="TextBox 1"/>
          <p:cNvSpPr txBox="1"/>
          <p:nvPr/>
        </p:nvSpPr>
        <p:spPr>
          <a:xfrm>
            <a:off x="900751" y="1332930"/>
            <a:ext cx="2906973" cy="2862322"/>
          </a:xfrm>
          <a:prstGeom prst="rect">
            <a:avLst/>
          </a:prstGeom>
          <a:noFill/>
        </p:spPr>
        <p:txBody>
          <a:bodyPr wrap="square" rtlCol="0">
            <a:spAutoFit/>
          </a:bodyPr>
          <a:lstStyle/>
          <a:p>
            <a:pPr marL="285750" indent="-285750">
              <a:buFont typeface="Wingdings" pitchFamily="2" charset="2"/>
              <a:buChar char="Ø"/>
            </a:pPr>
            <a:r>
              <a:rPr lang="en-US" dirty="0" smtClean="0"/>
              <a:t>Social Media Channels</a:t>
            </a:r>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r>
              <a:rPr lang="en-US" dirty="0" smtClean="0"/>
              <a:t>Influencers </a:t>
            </a:r>
          </a:p>
          <a:p>
            <a:endParaRPr lang="en-US" dirty="0"/>
          </a:p>
          <a:p>
            <a:r>
              <a:rPr lang="en-US" dirty="0" smtClean="0"/>
              <a:t>Influencers will be the main platform to get the hype for pre activations  </a:t>
            </a:r>
            <a:endParaRPr lang="en-US" dirty="0"/>
          </a:p>
        </p:txBody>
      </p:sp>
      <p:pic>
        <p:nvPicPr>
          <p:cNvPr id="6" name="Picture 5" descr="Image result for facebook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6215" y="1173323"/>
            <a:ext cx="749902" cy="74990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Image result for instagram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95635" y="1125376"/>
            <a:ext cx="846854" cy="84579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1873" y="2661776"/>
            <a:ext cx="1612301" cy="16641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9185" y="2661776"/>
            <a:ext cx="1677711" cy="16641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66483" y="2661777"/>
            <a:ext cx="1714998" cy="17107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4004" y="4734711"/>
            <a:ext cx="1750194" cy="184231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89283" y="4734711"/>
            <a:ext cx="1771650" cy="184231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35884" y="4734711"/>
            <a:ext cx="1719961" cy="1842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56250" y="4734711"/>
            <a:ext cx="1714998" cy="183491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descr="Related image"/>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448801" y="4734710"/>
            <a:ext cx="1728716" cy="183491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05895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FF5A9180-DF8C-4E79-9B63-0D125CCEDE07}"/>
              </a:ext>
            </a:extLst>
          </p:cNvPr>
          <p:cNvSpPr txBox="1"/>
          <p:nvPr/>
        </p:nvSpPr>
        <p:spPr>
          <a:xfrm>
            <a:off x="243417" y="93255"/>
            <a:ext cx="7446559" cy="707886"/>
          </a:xfrm>
          <a:prstGeom prst="rect">
            <a:avLst/>
          </a:prstGeom>
          <a:noFill/>
        </p:spPr>
        <p:txBody>
          <a:bodyPr wrap="square" rtlCol="0">
            <a:spAutoFit/>
          </a:bodyPr>
          <a:lstStyle/>
          <a:p>
            <a:r>
              <a:rPr lang="en-US" sz="4000" b="1" dirty="0" smtClean="0"/>
              <a:t>Digital Media Vehicles </a:t>
            </a:r>
          </a:p>
        </p:txBody>
      </p:sp>
      <p:sp>
        <p:nvSpPr>
          <p:cNvPr id="2" name="TextBox 1"/>
          <p:cNvSpPr txBox="1"/>
          <p:nvPr/>
        </p:nvSpPr>
        <p:spPr>
          <a:xfrm>
            <a:off x="900751" y="1332930"/>
            <a:ext cx="2906973" cy="3693319"/>
          </a:xfrm>
          <a:prstGeom prst="rect">
            <a:avLst/>
          </a:prstGeom>
          <a:noFill/>
        </p:spPr>
        <p:txBody>
          <a:bodyPr wrap="square" rtlCol="0">
            <a:spAutoFit/>
          </a:bodyPr>
          <a:lstStyle/>
          <a:p>
            <a:pPr marL="285750" indent="-285750">
              <a:buFont typeface="Wingdings" pitchFamily="2" charset="2"/>
              <a:buChar char="Ø"/>
            </a:pPr>
            <a:r>
              <a:rPr lang="en-US" dirty="0" smtClean="0"/>
              <a:t>Community Pages </a:t>
            </a:r>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r>
              <a:rPr lang="en-US" dirty="0" smtClean="0"/>
              <a:t>SMS</a:t>
            </a:r>
          </a:p>
          <a:p>
            <a:endParaRPr lang="en-US" dirty="0"/>
          </a:p>
          <a:p>
            <a:pPr marL="285750" indent="-285750">
              <a:buFontTx/>
              <a:buChar char="-"/>
            </a:pPr>
            <a:r>
              <a:rPr lang="en-US" dirty="0" smtClean="0"/>
              <a:t>Real time targeting </a:t>
            </a:r>
          </a:p>
          <a:p>
            <a:pPr marL="285750" indent="-285750">
              <a:buFontTx/>
              <a:buChar char="-"/>
            </a:pPr>
            <a:r>
              <a:rPr lang="en-US" dirty="0" smtClean="0"/>
              <a:t>Geo fence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0338" y="1046801"/>
            <a:ext cx="1771443" cy="19629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0236" y="1041920"/>
            <a:ext cx="1788924" cy="19851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9779" y="1024629"/>
            <a:ext cx="1610862" cy="1985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1561" y="977324"/>
            <a:ext cx="1671740" cy="2032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descr="Image result for sms  marketing 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55433" y="3660210"/>
            <a:ext cx="4069567" cy="2732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42977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FF5A9180-DF8C-4E79-9B63-0D125CCEDE07}"/>
              </a:ext>
            </a:extLst>
          </p:cNvPr>
          <p:cNvSpPr txBox="1"/>
          <p:nvPr/>
        </p:nvSpPr>
        <p:spPr>
          <a:xfrm>
            <a:off x="243417" y="93255"/>
            <a:ext cx="7446559" cy="707886"/>
          </a:xfrm>
          <a:prstGeom prst="rect">
            <a:avLst/>
          </a:prstGeom>
          <a:noFill/>
        </p:spPr>
        <p:txBody>
          <a:bodyPr wrap="square" rtlCol="0">
            <a:spAutoFit/>
          </a:bodyPr>
          <a:lstStyle/>
          <a:p>
            <a:r>
              <a:rPr lang="en-US" sz="4000" b="1" dirty="0" smtClean="0"/>
              <a:t>Pre  Event </a:t>
            </a:r>
          </a:p>
        </p:txBody>
      </p:sp>
      <p:sp>
        <p:nvSpPr>
          <p:cNvPr id="2" name="TextBox 1"/>
          <p:cNvSpPr txBox="1"/>
          <p:nvPr/>
        </p:nvSpPr>
        <p:spPr>
          <a:xfrm>
            <a:off x="243417" y="801141"/>
            <a:ext cx="7644989" cy="1200329"/>
          </a:xfrm>
          <a:prstGeom prst="rect">
            <a:avLst/>
          </a:prstGeom>
          <a:noFill/>
        </p:spPr>
        <p:txBody>
          <a:bodyPr wrap="square" rtlCol="0">
            <a:spAutoFit/>
          </a:bodyPr>
          <a:lstStyle/>
          <a:p>
            <a:r>
              <a:rPr lang="en-US" b="1" dirty="0" smtClean="0"/>
              <a:t>Social Media Channels ( Event page / 10 sec video clips ) </a:t>
            </a:r>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endParaRPr lang="en-US" dirty="0" smtClean="0"/>
          </a:p>
        </p:txBody>
      </p:sp>
      <p:pic>
        <p:nvPicPr>
          <p:cNvPr id="6" name="Picture 5" descr="Image result for facebook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34060" y="251717"/>
            <a:ext cx="707391" cy="70739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Image result for instagram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51435" y="210773"/>
            <a:ext cx="798847" cy="797849"/>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61729" y="1281086"/>
            <a:ext cx="5577322" cy="7571303"/>
          </a:xfrm>
          <a:prstGeom prst="rect">
            <a:avLst/>
          </a:prstGeom>
          <a:noFill/>
        </p:spPr>
        <p:txBody>
          <a:bodyPr wrap="square" rtlCol="0">
            <a:spAutoFit/>
          </a:bodyPr>
          <a:lstStyle/>
          <a:p>
            <a:pPr marL="285750" indent="-285750">
              <a:buFont typeface="Wingdings" pitchFamily="2" charset="2"/>
              <a:buChar char="Ø"/>
            </a:pPr>
            <a:r>
              <a:rPr lang="en-US" b="1" dirty="0" smtClean="0"/>
              <a:t>Event page</a:t>
            </a:r>
          </a:p>
          <a:p>
            <a:r>
              <a:rPr lang="en-US" dirty="0"/>
              <a:t> </a:t>
            </a:r>
            <a:r>
              <a:rPr lang="en-US" dirty="0" smtClean="0"/>
              <a:t>     </a:t>
            </a:r>
          </a:p>
          <a:p>
            <a:r>
              <a:rPr lang="en-US" dirty="0"/>
              <a:t> </a:t>
            </a:r>
            <a:r>
              <a:rPr lang="en-US" dirty="0" smtClean="0"/>
              <a:t>     All influencers will engage with the event page putting their short video clips and posts to ask fans to join the event. Event page will be boosted and other posts will be boosted two weeks period. </a:t>
            </a:r>
          </a:p>
          <a:p>
            <a:endParaRPr lang="en-US" dirty="0"/>
          </a:p>
          <a:p>
            <a:endParaRPr lang="en-US" dirty="0" smtClean="0"/>
          </a:p>
          <a:p>
            <a:endParaRPr lang="en-US" dirty="0" smtClean="0"/>
          </a:p>
          <a:p>
            <a:r>
              <a:rPr lang="en-US" dirty="0" smtClean="0"/>
              <a:t> </a:t>
            </a:r>
          </a:p>
          <a:p>
            <a:endParaRPr lang="en-US" dirty="0"/>
          </a:p>
          <a:p>
            <a:endParaRPr lang="en-US" dirty="0" smtClean="0"/>
          </a:p>
          <a:p>
            <a:pPr marL="285750" indent="-285750">
              <a:buFont typeface="Wingdings" pitchFamily="2" charset="2"/>
              <a:buChar char="Ø"/>
            </a:pPr>
            <a:r>
              <a:rPr lang="en-US" dirty="0" smtClean="0"/>
              <a:t>International schools and leading school kids</a:t>
            </a:r>
          </a:p>
          <a:p>
            <a:pPr marL="285750" indent="-285750">
              <a:buFont typeface="Wingdings" pitchFamily="2" charset="2"/>
              <a:buChar char="Ø"/>
            </a:pPr>
            <a:r>
              <a:rPr lang="en-US" dirty="0" smtClean="0"/>
              <a:t>University students </a:t>
            </a:r>
          </a:p>
          <a:p>
            <a:pPr marL="285750" indent="-285750">
              <a:buFont typeface="Wingdings" pitchFamily="2" charset="2"/>
              <a:buChar char="Ø"/>
            </a:pPr>
            <a:r>
              <a:rPr lang="en-US" dirty="0" smtClean="0"/>
              <a:t>Luxury brands lovers within this age group</a:t>
            </a:r>
          </a:p>
          <a:p>
            <a:pPr marL="285750" indent="-285750">
              <a:buFont typeface="Wingdings" pitchFamily="2" charset="2"/>
              <a:buChar char="Ø"/>
            </a:pPr>
            <a:r>
              <a:rPr lang="en-US" dirty="0" smtClean="0"/>
              <a:t>Online shoppers within this age group </a:t>
            </a:r>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endParaRPr lang="en-US" dirty="0"/>
          </a:p>
          <a:p>
            <a:endParaRPr lang="en-US" dirty="0" smtClean="0"/>
          </a:p>
        </p:txBody>
      </p:sp>
      <p:pic>
        <p:nvPicPr>
          <p:cNvPr id="3074" name="Picture 2" descr="Image result for facebook events 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482" y="1622771"/>
            <a:ext cx="4767578" cy="173552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xmlns="" id="{FF5A9180-DF8C-4E79-9B63-0D125CCEDE07}"/>
              </a:ext>
            </a:extLst>
          </p:cNvPr>
          <p:cNvSpPr txBox="1"/>
          <p:nvPr/>
        </p:nvSpPr>
        <p:spPr>
          <a:xfrm>
            <a:off x="243416" y="3766777"/>
            <a:ext cx="7446559" cy="707886"/>
          </a:xfrm>
          <a:prstGeom prst="rect">
            <a:avLst/>
          </a:prstGeom>
          <a:noFill/>
        </p:spPr>
        <p:txBody>
          <a:bodyPr wrap="square" rtlCol="0">
            <a:spAutoFit/>
          </a:bodyPr>
          <a:lstStyle/>
          <a:p>
            <a:r>
              <a:rPr lang="en-US" sz="4000" b="1" dirty="0" smtClean="0"/>
              <a:t>TG – Event Page </a:t>
            </a:r>
          </a:p>
        </p:txBody>
      </p:sp>
      <p:pic>
        <p:nvPicPr>
          <p:cNvPr id="3080" name="Picture 8" descr="Image result for Target audience 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89975" y="4011319"/>
            <a:ext cx="2383789" cy="2383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60992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FF5A9180-DF8C-4E79-9B63-0D125CCEDE07}"/>
              </a:ext>
            </a:extLst>
          </p:cNvPr>
          <p:cNvSpPr txBox="1"/>
          <p:nvPr/>
        </p:nvSpPr>
        <p:spPr>
          <a:xfrm>
            <a:off x="243417" y="93255"/>
            <a:ext cx="7446559" cy="707886"/>
          </a:xfrm>
          <a:prstGeom prst="rect">
            <a:avLst/>
          </a:prstGeom>
          <a:noFill/>
        </p:spPr>
        <p:txBody>
          <a:bodyPr wrap="square" rtlCol="0">
            <a:spAutoFit/>
          </a:bodyPr>
          <a:lstStyle/>
          <a:p>
            <a:r>
              <a:rPr lang="en-US" sz="4000" b="1" dirty="0" smtClean="0"/>
              <a:t>Pre  Event – TG  </a:t>
            </a:r>
          </a:p>
        </p:txBody>
      </p:sp>
      <p:sp>
        <p:nvSpPr>
          <p:cNvPr id="2" name="TextBox 1"/>
          <p:cNvSpPr txBox="1"/>
          <p:nvPr/>
        </p:nvSpPr>
        <p:spPr>
          <a:xfrm>
            <a:off x="257167" y="912775"/>
            <a:ext cx="2906973" cy="1200329"/>
          </a:xfrm>
          <a:prstGeom prst="rect">
            <a:avLst/>
          </a:prstGeom>
          <a:noFill/>
        </p:spPr>
        <p:txBody>
          <a:bodyPr wrap="square" rtlCol="0">
            <a:spAutoFit/>
          </a:bodyPr>
          <a:lstStyle/>
          <a:p>
            <a:r>
              <a:rPr lang="en-US" b="1" dirty="0" smtClean="0"/>
              <a:t>Colombo </a:t>
            </a:r>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endParaRPr lang="en-US" dirty="0" smtClean="0"/>
          </a:p>
        </p:txBody>
      </p:sp>
      <p:pic>
        <p:nvPicPr>
          <p:cNvPr id="6" name="Picture 5" descr="Image result for facebook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34060" y="251717"/>
            <a:ext cx="707391" cy="70739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Image result for instagram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51435" y="210773"/>
            <a:ext cx="798847" cy="79784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8007072" y="2956311"/>
            <a:ext cx="3934379" cy="5078313"/>
          </a:xfrm>
          <a:prstGeom prst="rect">
            <a:avLst/>
          </a:prstGeom>
          <a:noFill/>
        </p:spPr>
        <p:txBody>
          <a:bodyPr wrap="square" rtlCol="0">
            <a:spAutoFit/>
          </a:bodyPr>
          <a:lstStyle/>
          <a:p>
            <a:r>
              <a:rPr lang="en-US" dirty="0" smtClean="0"/>
              <a:t>Targeting  International school kids and  university students </a:t>
            </a:r>
          </a:p>
          <a:p>
            <a:endParaRPr lang="en-US" dirty="0"/>
          </a:p>
          <a:p>
            <a:pPr marL="285750" indent="-285750">
              <a:buFont typeface="Wingdings" pitchFamily="2" charset="2"/>
              <a:buChar char="Ø"/>
            </a:pPr>
            <a:r>
              <a:rPr lang="en-US" dirty="0" smtClean="0"/>
              <a:t>Potential reach – 68,000</a:t>
            </a:r>
          </a:p>
          <a:p>
            <a:pPr marL="285750" indent="-285750">
              <a:buFont typeface="Wingdings" pitchFamily="2" charset="2"/>
              <a:buChar char="Ø"/>
            </a:pPr>
            <a:endParaRPr lang="en-US" dirty="0"/>
          </a:p>
          <a:p>
            <a:pPr marL="285750" indent="-285750">
              <a:buFont typeface="Wingdings" pitchFamily="2" charset="2"/>
              <a:buChar char="Ø"/>
            </a:pPr>
            <a:r>
              <a:rPr lang="en-US" dirty="0" smtClean="0"/>
              <a:t>Age : 16 - 24</a:t>
            </a:r>
          </a:p>
          <a:p>
            <a:endParaRPr lang="en-US" dirty="0"/>
          </a:p>
          <a:p>
            <a:r>
              <a:rPr lang="en-US" dirty="0" smtClean="0"/>
              <a:t>    </a:t>
            </a:r>
          </a:p>
          <a:p>
            <a:r>
              <a:rPr lang="en-US" dirty="0"/>
              <a:t> </a:t>
            </a:r>
            <a:r>
              <a:rPr lang="en-US" dirty="0" smtClean="0"/>
              <a:t>     </a:t>
            </a:r>
          </a:p>
          <a:p>
            <a:r>
              <a:rPr lang="en-US" dirty="0" smtClean="0"/>
              <a:t> </a:t>
            </a:r>
          </a:p>
          <a:p>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endParaRPr lang="en-US" dirty="0"/>
          </a:p>
          <a:p>
            <a:endParaRPr lang="en-US" dirty="0" smtClean="0"/>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67" y="1575379"/>
            <a:ext cx="7617591" cy="49486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3991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FF5A9180-DF8C-4E79-9B63-0D125CCEDE07}"/>
              </a:ext>
            </a:extLst>
          </p:cNvPr>
          <p:cNvSpPr txBox="1"/>
          <p:nvPr/>
        </p:nvSpPr>
        <p:spPr>
          <a:xfrm>
            <a:off x="243417" y="93255"/>
            <a:ext cx="7446559" cy="707886"/>
          </a:xfrm>
          <a:prstGeom prst="rect">
            <a:avLst/>
          </a:prstGeom>
          <a:noFill/>
        </p:spPr>
        <p:txBody>
          <a:bodyPr wrap="square" rtlCol="0">
            <a:spAutoFit/>
          </a:bodyPr>
          <a:lstStyle/>
          <a:p>
            <a:r>
              <a:rPr lang="en-US" sz="4000" b="1" dirty="0" smtClean="0"/>
              <a:t>Pre  Event – TG  </a:t>
            </a:r>
          </a:p>
        </p:txBody>
      </p:sp>
      <p:sp>
        <p:nvSpPr>
          <p:cNvPr id="2" name="TextBox 1"/>
          <p:cNvSpPr txBox="1"/>
          <p:nvPr/>
        </p:nvSpPr>
        <p:spPr>
          <a:xfrm>
            <a:off x="257167" y="912775"/>
            <a:ext cx="2906973" cy="1200329"/>
          </a:xfrm>
          <a:prstGeom prst="rect">
            <a:avLst/>
          </a:prstGeom>
          <a:noFill/>
        </p:spPr>
        <p:txBody>
          <a:bodyPr wrap="square" rtlCol="0">
            <a:spAutoFit/>
          </a:bodyPr>
          <a:lstStyle/>
          <a:p>
            <a:r>
              <a:rPr lang="en-US" b="1" dirty="0" smtClean="0"/>
              <a:t>Colombo </a:t>
            </a:r>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endParaRPr lang="en-US" dirty="0" smtClean="0"/>
          </a:p>
        </p:txBody>
      </p:sp>
      <p:pic>
        <p:nvPicPr>
          <p:cNvPr id="6" name="Picture 5" descr="Image result for facebook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34060" y="251717"/>
            <a:ext cx="707391" cy="70739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Image result for instagram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51435" y="210773"/>
            <a:ext cx="798847" cy="79784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8145842" y="2956311"/>
            <a:ext cx="3934379" cy="5078313"/>
          </a:xfrm>
          <a:prstGeom prst="rect">
            <a:avLst/>
          </a:prstGeom>
          <a:noFill/>
        </p:spPr>
        <p:txBody>
          <a:bodyPr wrap="square" rtlCol="0">
            <a:spAutoFit/>
          </a:bodyPr>
          <a:lstStyle/>
          <a:p>
            <a:r>
              <a:rPr lang="en-US" dirty="0" smtClean="0"/>
              <a:t>Targeting online shoppers and brands lovers specially fashions </a:t>
            </a:r>
          </a:p>
          <a:p>
            <a:endParaRPr lang="en-US" dirty="0"/>
          </a:p>
          <a:p>
            <a:r>
              <a:rPr lang="en-US" dirty="0" smtClean="0"/>
              <a:t>Potential reach – 670K</a:t>
            </a:r>
          </a:p>
          <a:p>
            <a:endParaRPr lang="en-US" dirty="0"/>
          </a:p>
          <a:p>
            <a:r>
              <a:rPr lang="en-US" dirty="0" smtClean="0"/>
              <a:t>Age : 16 - 24</a:t>
            </a:r>
          </a:p>
          <a:p>
            <a:endParaRPr lang="en-US" dirty="0"/>
          </a:p>
          <a:p>
            <a:r>
              <a:rPr lang="en-US" dirty="0" smtClean="0"/>
              <a:t>    </a:t>
            </a:r>
          </a:p>
          <a:p>
            <a:r>
              <a:rPr lang="en-US" dirty="0"/>
              <a:t> </a:t>
            </a:r>
            <a:r>
              <a:rPr lang="en-US" dirty="0" smtClean="0"/>
              <a:t>     </a:t>
            </a:r>
          </a:p>
          <a:p>
            <a:r>
              <a:rPr lang="en-US" dirty="0" smtClean="0"/>
              <a:t> </a:t>
            </a:r>
          </a:p>
          <a:p>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endParaRPr lang="en-US" dirty="0"/>
          </a:p>
          <a:p>
            <a:endParaRPr lang="en-US" dirty="0" smtClean="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67" y="1512938"/>
            <a:ext cx="7672182" cy="507893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25689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FF5A9180-DF8C-4E79-9B63-0D125CCEDE07}"/>
              </a:ext>
            </a:extLst>
          </p:cNvPr>
          <p:cNvSpPr txBox="1"/>
          <p:nvPr/>
        </p:nvSpPr>
        <p:spPr>
          <a:xfrm>
            <a:off x="243417" y="93255"/>
            <a:ext cx="7446559" cy="707886"/>
          </a:xfrm>
          <a:prstGeom prst="rect">
            <a:avLst/>
          </a:prstGeom>
          <a:noFill/>
        </p:spPr>
        <p:txBody>
          <a:bodyPr wrap="square" rtlCol="0">
            <a:spAutoFit/>
          </a:bodyPr>
          <a:lstStyle/>
          <a:p>
            <a:r>
              <a:rPr lang="en-US" sz="4000" b="1" dirty="0" smtClean="0"/>
              <a:t>Pre  Event – TG  </a:t>
            </a:r>
          </a:p>
        </p:txBody>
      </p:sp>
      <p:sp>
        <p:nvSpPr>
          <p:cNvPr id="2" name="TextBox 1"/>
          <p:cNvSpPr txBox="1"/>
          <p:nvPr/>
        </p:nvSpPr>
        <p:spPr>
          <a:xfrm>
            <a:off x="257167" y="912775"/>
            <a:ext cx="2906973" cy="1200329"/>
          </a:xfrm>
          <a:prstGeom prst="rect">
            <a:avLst/>
          </a:prstGeom>
          <a:noFill/>
        </p:spPr>
        <p:txBody>
          <a:bodyPr wrap="square" rtlCol="0">
            <a:spAutoFit/>
          </a:bodyPr>
          <a:lstStyle/>
          <a:p>
            <a:r>
              <a:rPr lang="en-US" b="1" dirty="0" smtClean="0"/>
              <a:t>Galle </a:t>
            </a:r>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endParaRPr lang="en-US" dirty="0" smtClean="0"/>
          </a:p>
        </p:txBody>
      </p:sp>
      <p:pic>
        <p:nvPicPr>
          <p:cNvPr id="6" name="Picture 5" descr="Image result for facebook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34060" y="251717"/>
            <a:ext cx="707391" cy="70739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Image result for instagram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51435" y="210773"/>
            <a:ext cx="798847" cy="79784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8323266" y="2956311"/>
            <a:ext cx="3934379" cy="5078313"/>
          </a:xfrm>
          <a:prstGeom prst="rect">
            <a:avLst/>
          </a:prstGeom>
          <a:noFill/>
        </p:spPr>
        <p:txBody>
          <a:bodyPr wrap="square" rtlCol="0">
            <a:spAutoFit/>
          </a:bodyPr>
          <a:lstStyle/>
          <a:p>
            <a:r>
              <a:rPr lang="en-US" dirty="0" smtClean="0"/>
              <a:t>Targeting online shoppers and brands lovers specially fashions </a:t>
            </a:r>
          </a:p>
          <a:p>
            <a:endParaRPr lang="en-US" dirty="0"/>
          </a:p>
          <a:p>
            <a:pPr marL="285750" indent="-285750">
              <a:buFont typeface="Wingdings" pitchFamily="2" charset="2"/>
              <a:buChar char="Ø"/>
            </a:pPr>
            <a:r>
              <a:rPr lang="en-US" dirty="0" smtClean="0"/>
              <a:t>Potential reach – 140K</a:t>
            </a:r>
          </a:p>
          <a:p>
            <a:pPr marL="285750" indent="-285750">
              <a:buFont typeface="Wingdings" pitchFamily="2" charset="2"/>
              <a:buChar char="Ø"/>
            </a:pPr>
            <a:endParaRPr lang="en-US" dirty="0"/>
          </a:p>
          <a:p>
            <a:pPr marL="285750" indent="-285750">
              <a:buFont typeface="Wingdings" pitchFamily="2" charset="2"/>
              <a:buChar char="Ø"/>
            </a:pPr>
            <a:r>
              <a:rPr lang="en-US" dirty="0" smtClean="0"/>
              <a:t>Age : 16 - 24</a:t>
            </a:r>
          </a:p>
          <a:p>
            <a:endParaRPr lang="en-US" dirty="0"/>
          </a:p>
          <a:p>
            <a:r>
              <a:rPr lang="en-US" dirty="0" smtClean="0"/>
              <a:t>    </a:t>
            </a:r>
          </a:p>
          <a:p>
            <a:r>
              <a:rPr lang="en-US" dirty="0"/>
              <a:t> </a:t>
            </a:r>
            <a:r>
              <a:rPr lang="en-US" dirty="0" smtClean="0"/>
              <a:t>     </a:t>
            </a:r>
          </a:p>
          <a:p>
            <a:r>
              <a:rPr lang="en-US" dirty="0" smtClean="0"/>
              <a:t> </a:t>
            </a:r>
          </a:p>
          <a:p>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endParaRPr lang="en-US" dirty="0"/>
          </a:p>
          <a:p>
            <a:endParaRPr lang="en-US" dirty="0" smtClean="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016" y="1512938"/>
            <a:ext cx="7745105" cy="5010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1977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FF5A9180-DF8C-4E79-9B63-0D125CCEDE07}"/>
              </a:ext>
            </a:extLst>
          </p:cNvPr>
          <p:cNvSpPr txBox="1"/>
          <p:nvPr/>
        </p:nvSpPr>
        <p:spPr>
          <a:xfrm>
            <a:off x="243417" y="93255"/>
            <a:ext cx="7446559" cy="707886"/>
          </a:xfrm>
          <a:prstGeom prst="rect">
            <a:avLst/>
          </a:prstGeom>
          <a:noFill/>
        </p:spPr>
        <p:txBody>
          <a:bodyPr wrap="square" rtlCol="0">
            <a:spAutoFit/>
          </a:bodyPr>
          <a:lstStyle/>
          <a:p>
            <a:r>
              <a:rPr lang="en-US" sz="4000" b="1" dirty="0" smtClean="0"/>
              <a:t>Pre  Event – TG  </a:t>
            </a:r>
          </a:p>
        </p:txBody>
      </p:sp>
      <p:sp>
        <p:nvSpPr>
          <p:cNvPr id="2" name="TextBox 1"/>
          <p:cNvSpPr txBox="1"/>
          <p:nvPr/>
        </p:nvSpPr>
        <p:spPr>
          <a:xfrm>
            <a:off x="257167" y="912775"/>
            <a:ext cx="2906973" cy="1200329"/>
          </a:xfrm>
          <a:prstGeom prst="rect">
            <a:avLst/>
          </a:prstGeom>
          <a:noFill/>
        </p:spPr>
        <p:txBody>
          <a:bodyPr wrap="square" rtlCol="0">
            <a:spAutoFit/>
          </a:bodyPr>
          <a:lstStyle/>
          <a:p>
            <a:r>
              <a:rPr lang="en-US" b="1" dirty="0" err="1" smtClean="0"/>
              <a:t>Kurunegala</a:t>
            </a:r>
            <a:r>
              <a:rPr lang="en-US" b="1" dirty="0" smtClean="0"/>
              <a:t> </a:t>
            </a:r>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endParaRPr lang="en-US" dirty="0" smtClean="0"/>
          </a:p>
        </p:txBody>
      </p:sp>
      <p:pic>
        <p:nvPicPr>
          <p:cNvPr id="6" name="Picture 5" descr="Image result for facebook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34060" y="251717"/>
            <a:ext cx="707391" cy="70739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Image result for instagram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51435" y="210773"/>
            <a:ext cx="798847" cy="79784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8323266" y="2956311"/>
            <a:ext cx="3934379" cy="5078313"/>
          </a:xfrm>
          <a:prstGeom prst="rect">
            <a:avLst/>
          </a:prstGeom>
          <a:noFill/>
        </p:spPr>
        <p:txBody>
          <a:bodyPr wrap="square" rtlCol="0">
            <a:spAutoFit/>
          </a:bodyPr>
          <a:lstStyle/>
          <a:p>
            <a:r>
              <a:rPr lang="en-US" dirty="0" smtClean="0"/>
              <a:t>Targeting online shoppers and brands lovers specially fashions </a:t>
            </a:r>
          </a:p>
          <a:p>
            <a:endParaRPr lang="en-US" dirty="0"/>
          </a:p>
          <a:p>
            <a:pPr marL="285750" indent="-285750">
              <a:buFont typeface="Wingdings" pitchFamily="2" charset="2"/>
              <a:buChar char="Ø"/>
            </a:pPr>
            <a:r>
              <a:rPr lang="en-US" dirty="0" smtClean="0"/>
              <a:t>Potential reach – 270K</a:t>
            </a:r>
          </a:p>
          <a:p>
            <a:pPr marL="285750" indent="-285750">
              <a:buFont typeface="Wingdings" pitchFamily="2" charset="2"/>
              <a:buChar char="Ø"/>
            </a:pPr>
            <a:endParaRPr lang="en-US" dirty="0"/>
          </a:p>
          <a:p>
            <a:pPr marL="285750" indent="-285750">
              <a:buFont typeface="Wingdings" pitchFamily="2" charset="2"/>
              <a:buChar char="Ø"/>
            </a:pPr>
            <a:r>
              <a:rPr lang="en-US" dirty="0" smtClean="0"/>
              <a:t>Age : 16 - 24</a:t>
            </a:r>
          </a:p>
          <a:p>
            <a:endParaRPr lang="en-US" dirty="0"/>
          </a:p>
          <a:p>
            <a:r>
              <a:rPr lang="en-US" dirty="0" smtClean="0"/>
              <a:t>    </a:t>
            </a:r>
          </a:p>
          <a:p>
            <a:r>
              <a:rPr lang="en-US" dirty="0"/>
              <a:t> </a:t>
            </a:r>
            <a:r>
              <a:rPr lang="en-US" dirty="0" smtClean="0"/>
              <a:t>     </a:t>
            </a:r>
          </a:p>
          <a:p>
            <a:r>
              <a:rPr lang="en-US" dirty="0" smtClean="0"/>
              <a:t> </a:t>
            </a:r>
          </a:p>
          <a:p>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endParaRPr lang="en-US" dirty="0"/>
          </a:p>
          <a:p>
            <a:endParaRPr lang="en-US" dirty="0" smtClean="0"/>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67" y="1420817"/>
            <a:ext cx="7958785" cy="5171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21559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FF5A9180-DF8C-4E79-9B63-0D125CCEDE07}"/>
              </a:ext>
            </a:extLst>
          </p:cNvPr>
          <p:cNvSpPr txBox="1"/>
          <p:nvPr/>
        </p:nvSpPr>
        <p:spPr>
          <a:xfrm>
            <a:off x="243416" y="0"/>
            <a:ext cx="7446559" cy="707886"/>
          </a:xfrm>
          <a:prstGeom prst="rect">
            <a:avLst/>
          </a:prstGeom>
          <a:noFill/>
        </p:spPr>
        <p:txBody>
          <a:bodyPr wrap="square" rtlCol="0">
            <a:spAutoFit/>
          </a:bodyPr>
          <a:lstStyle/>
          <a:p>
            <a:r>
              <a:rPr lang="en-US" sz="4000" b="1" dirty="0" smtClean="0"/>
              <a:t>Pre  Event </a:t>
            </a:r>
          </a:p>
        </p:txBody>
      </p:sp>
      <p:sp>
        <p:nvSpPr>
          <p:cNvPr id="2" name="TextBox 1"/>
          <p:cNvSpPr txBox="1"/>
          <p:nvPr/>
        </p:nvSpPr>
        <p:spPr>
          <a:xfrm>
            <a:off x="243417" y="801141"/>
            <a:ext cx="2906973" cy="1200329"/>
          </a:xfrm>
          <a:prstGeom prst="rect">
            <a:avLst/>
          </a:prstGeom>
          <a:noFill/>
        </p:spPr>
        <p:txBody>
          <a:bodyPr wrap="square" rtlCol="0">
            <a:spAutoFit/>
          </a:bodyPr>
          <a:lstStyle/>
          <a:p>
            <a:r>
              <a:rPr lang="en-US" b="1" dirty="0" smtClean="0"/>
              <a:t>Influencers Activities  </a:t>
            </a:r>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endParaRPr lang="en-US" dirty="0" smtClean="0"/>
          </a:p>
        </p:txBody>
      </p:sp>
      <p:sp>
        <p:nvSpPr>
          <p:cNvPr id="14" name="TextBox 13"/>
          <p:cNvSpPr txBox="1"/>
          <p:nvPr/>
        </p:nvSpPr>
        <p:spPr>
          <a:xfrm>
            <a:off x="361729" y="2040614"/>
            <a:ext cx="5577322" cy="5355312"/>
          </a:xfrm>
          <a:prstGeom prst="rect">
            <a:avLst/>
          </a:prstGeom>
          <a:noFill/>
        </p:spPr>
        <p:txBody>
          <a:bodyPr wrap="square" rtlCol="0">
            <a:spAutoFit/>
          </a:bodyPr>
          <a:lstStyle/>
          <a:p>
            <a:pPr marL="285750" indent="-285750">
              <a:buFont typeface="Wingdings" pitchFamily="2" charset="2"/>
              <a:buChar char="Ø"/>
            </a:pPr>
            <a:r>
              <a:rPr lang="en-US" dirty="0" smtClean="0"/>
              <a:t>Before two weeks for the event all influencers </a:t>
            </a:r>
            <a:r>
              <a:rPr lang="en-US" dirty="0" err="1" smtClean="0"/>
              <a:t>gonna</a:t>
            </a:r>
            <a:r>
              <a:rPr lang="en-US" dirty="0" smtClean="0"/>
              <a:t> put two posts per week about the event.</a:t>
            </a:r>
          </a:p>
          <a:p>
            <a:pPr marL="285750" indent="-285750">
              <a:buFont typeface="Wingdings" pitchFamily="2" charset="2"/>
              <a:buChar char="Ø"/>
            </a:pPr>
            <a:endParaRPr lang="en-US" dirty="0"/>
          </a:p>
          <a:p>
            <a:pPr marL="285750" indent="-285750">
              <a:buFont typeface="Wingdings" pitchFamily="2" charset="2"/>
              <a:buChar char="Ø"/>
            </a:pPr>
            <a:r>
              <a:rPr lang="en-US" dirty="0" smtClean="0"/>
              <a:t>They will share the event page on </a:t>
            </a:r>
            <a:r>
              <a:rPr lang="en-US" dirty="0" err="1" smtClean="0"/>
              <a:t>Clogard</a:t>
            </a:r>
            <a:r>
              <a:rPr lang="en-US" dirty="0" smtClean="0"/>
              <a:t> FB page</a:t>
            </a:r>
          </a:p>
          <a:p>
            <a:pPr marL="285750" indent="-285750">
              <a:buFont typeface="Wingdings" pitchFamily="2" charset="2"/>
              <a:buChar char="Ø"/>
            </a:pPr>
            <a:endParaRPr lang="en-US" dirty="0"/>
          </a:p>
          <a:p>
            <a:pPr marL="285750" indent="-285750">
              <a:buFont typeface="Wingdings" pitchFamily="2" charset="2"/>
              <a:buChar char="Ø"/>
            </a:pPr>
            <a:r>
              <a:rPr lang="en-US" dirty="0" smtClean="0"/>
              <a:t>They will one video clip on the event page  inviting fans to join the event </a:t>
            </a:r>
          </a:p>
          <a:p>
            <a:pPr marL="285750" indent="-285750">
              <a:buFont typeface="Wingdings" pitchFamily="2" charset="2"/>
              <a:buChar char="Ø"/>
            </a:pPr>
            <a:endParaRPr lang="en-US" dirty="0"/>
          </a:p>
          <a:p>
            <a:pPr marL="285750" indent="-285750">
              <a:buFont typeface="Wingdings" pitchFamily="2" charset="2"/>
              <a:buChar char="Ø"/>
            </a:pPr>
            <a:r>
              <a:rPr lang="en-US" dirty="0" smtClean="0"/>
              <a:t>All influencers  posts will reposted on </a:t>
            </a:r>
            <a:r>
              <a:rPr lang="en-US" dirty="0" err="1" smtClean="0"/>
              <a:t>Clogard</a:t>
            </a:r>
            <a:r>
              <a:rPr lang="en-US" dirty="0" smtClean="0"/>
              <a:t> IG page </a:t>
            </a:r>
          </a:p>
          <a:p>
            <a:pPr marL="285750" indent="-285750">
              <a:buFont typeface="Wingdings" pitchFamily="2" charset="2"/>
              <a:buChar char="Ø"/>
            </a:pPr>
            <a:endParaRPr lang="en-US" dirty="0"/>
          </a:p>
          <a:p>
            <a:pPr marL="285750" indent="-285750">
              <a:buFont typeface="Wingdings" pitchFamily="2" charset="2"/>
              <a:buChar char="Ø"/>
            </a:pPr>
            <a:r>
              <a:rPr lang="en-US" dirty="0" smtClean="0"/>
              <a:t>Competition will be run on the event page to win gift for who mention highest number of friends to the event</a:t>
            </a:r>
          </a:p>
          <a:p>
            <a:pPr marL="285750" indent="-285750">
              <a:buFont typeface="Wingdings" pitchFamily="2" charset="2"/>
              <a:buChar char="Ø"/>
            </a:pPr>
            <a:endParaRPr lang="en-US" dirty="0"/>
          </a:p>
          <a:p>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a:p>
            <a:pPr marL="285750" indent="-285750">
              <a:buFont typeface="Wingdings" pitchFamily="2" charset="2"/>
              <a:buChar char="Ø"/>
            </a:pPr>
            <a:endParaRPr lang="en-US" dirty="0"/>
          </a:p>
          <a:p>
            <a:pPr marL="285750" indent="-285750">
              <a:buFont typeface="Wingdings" pitchFamily="2" charset="2"/>
              <a:buChar char="Ø"/>
            </a:pPr>
            <a:endParaRPr lang="en-US" dirty="0" smtClean="0"/>
          </a:p>
        </p:txBody>
      </p:sp>
      <p:pic>
        <p:nvPicPr>
          <p:cNvPr id="8196" name="Picture 4"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8779" y="1452748"/>
            <a:ext cx="4191000" cy="3990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533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otalTime>802</TotalTime>
  <Words>469</Words>
  <Application>Microsoft Office PowerPoint</Application>
  <PresentationFormat>Custom</PresentationFormat>
  <Paragraphs>186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Chanithi</dc:creator>
  <cp:lastModifiedBy>Lap.lk</cp:lastModifiedBy>
  <cp:revision>200</cp:revision>
  <dcterms:created xsi:type="dcterms:W3CDTF">2019-01-23T08:15:46Z</dcterms:created>
  <dcterms:modified xsi:type="dcterms:W3CDTF">2019-08-23T19:53:01Z</dcterms:modified>
</cp:coreProperties>
</file>